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3" r:id="rId3"/>
    <p:sldId id="382" r:id="rId4"/>
    <p:sldId id="381" r:id="rId5"/>
    <p:sldId id="355" r:id="rId6"/>
    <p:sldId id="356" r:id="rId7"/>
    <p:sldId id="357" r:id="rId8"/>
    <p:sldId id="313" r:id="rId9"/>
    <p:sldId id="371" r:id="rId10"/>
    <p:sldId id="314" r:id="rId11"/>
    <p:sldId id="379" r:id="rId12"/>
    <p:sldId id="315" r:id="rId13"/>
    <p:sldId id="303" r:id="rId14"/>
    <p:sldId id="291" r:id="rId15"/>
    <p:sldId id="347" r:id="rId16"/>
    <p:sldId id="325" r:id="rId17"/>
    <p:sldId id="326" r:id="rId18"/>
    <p:sldId id="327" r:id="rId19"/>
    <p:sldId id="358" r:id="rId20"/>
    <p:sldId id="359" r:id="rId21"/>
    <p:sldId id="360" r:id="rId22"/>
    <p:sldId id="362" r:id="rId23"/>
    <p:sldId id="361" r:id="rId24"/>
    <p:sldId id="373" r:id="rId25"/>
    <p:sldId id="328" r:id="rId26"/>
    <p:sldId id="363" r:id="rId27"/>
    <p:sldId id="329" r:id="rId28"/>
    <p:sldId id="364" r:id="rId29"/>
    <p:sldId id="337" r:id="rId30"/>
    <p:sldId id="338" r:id="rId31"/>
    <p:sldId id="339" r:id="rId32"/>
    <p:sldId id="375" r:id="rId33"/>
    <p:sldId id="367" r:id="rId34"/>
    <p:sldId id="366" r:id="rId35"/>
    <p:sldId id="365" r:id="rId36"/>
    <p:sldId id="340" r:id="rId37"/>
    <p:sldId id="368" r:id="rId38"/>
    <p:sldId id="374" r:id="rId39"/>
    <p:sldId id="341" r:id="rId40"/>
    <p:sldId id="343" r:id="rId41"/>
    <p:sldId id="369" r:id="rId42"/>
    <p:sldId id="378" r:id="rId43"/>
    <p:sldId id="342" r:id="rId44"/>
    <p:sldId id="348" r:id="rId45"/>
    <p:sldId id="307" r:id="rId46"/>
    <p:sldId id="284" r:id="rId47"/>
    <p:sldId id="293" r:id="rId48"/>
    <p:sldId id="297" r:id="rId49"/>
    <p:sldId id="308" r:id="rId50"/>
    <p:sldId id="372" r:id="rId51"/>
    <p:sldId id="333" r:id="rId52"/>
    <p:sldId id="268" r:id="rId53"/>
    <p:sldId id="294" r:id="rId54"/>
    <p:sldId id="298" r:id="rId55"/>
    <p:sldId id="309" r:id="rId56"/>
    <p:sldId id="295" r:id="rId57"/>
    <p:sldId id="377" r:id="rId58"/>
    <p:sldId id="286" r:id="rId59"/>
    <p:sldId id="299" r:id="rId60"/>
    <p:sldId id="310" r:id="rId61"/>
    <p:sldId id="285" r:id="rId62"/>
    <p:sldId id="296" r:id="rId63"/>
    <p:sldId id="300" r:id="rId64"/>
    <p:sldId id="311" r:id="rId65"/>
    <p:sldId id="304" r:id="rId66"/>
    <p:sldId id="305" r:id="rId67"/>
    <p:sldId id="306" r:id="rId68"/>
    <p:sldId id="349" r:id="rId69"/>
    <p:sldId id="344" r:id="rId70"/>
    <p:sldId id="345" r:id="rId71"/>
    <p:sldId id="380" r:id="rId72"/>
    <p:sldId id="2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7" autoAdjust="0"/>
    <p:restoredTop sz="94743" autoAdjust="0"/>
  </p:normalViewPr>
  <p:slideViewPr>
    <p:cSldViewPr>
      <p:cViewPr varScale="1">
        <p:scale>
          <a:sx n="86" d="100"/>
          <a:sy n="86" d="100"/>
        </p:scale>
        <p:origin x="68" y="1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DD715-A277-43F8-A392-F5C8A170D1F3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3D6E10B0-DA38-4173-B129-D75F3ADEAFC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Solution Design</a:t>
          </a:r>
          <a:endParaRPr lang="en-US" dirty="0">
            <a:solidFill>
              <a:schemeClr val="bg1"/>
            </a:solidFill>
          </a:endParaRPr>
        </a:p>
      </dgm:t>
    </dgm:pt>
    <dgm:pt modelId="{44EE9E36-810E-4825-AAF4-BB20816F0FC3}" type="parTrans" cxnId="{535867BD-0BC5-45EB-8C23-A373905D31A6}">
      <dgm:prSet/>
      <dgm:spPr/>
      <dgm:t>
        <a:bodyPr/>
        <a:lstStyle/>
        <a:p>
          <a:endParaRPr lang="en-US"/>
        </a:p>
      </dgm:t>
    </dgm:pt>
    <dgm:pt modelId="{67CD7F0C-2D0F-4476-9555-71B574F4888C}" type="sibTrans" cxnId="{535867BD-0BC5-45EB-8C23-A373905D31A6}">
      <dgm:prSet/>
      <dgm:spPr/>
      <dgm:t>
        <a:bodyPr/>
        <a:lstStyle/>
        <a:p>
          <a:endParaRPr lang="en-US"/>
        </a:p>
      </dgm:t>
    </dgm:pt>
    <dgm:pt modelId="{4E740313-4EC0-45F3-85B6-DFC56214802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Software Architecture</a:t>
          </a:r>
          <a:endParaRPr lang="en-US" dirty="0">
            <a:solidFill>
              <a:schemeClr val="tx1"/>
            </a:solidFill>
          </a:endParaRPr>
        </a:p>
      </dgm:t>
    </dgm:pt>
    <dgm:pt modelId="{B943129F-2DB6-4833-8AE3-A9AF3FB5B211}" type="parTrans" cxnId="{2301CAF8-9ED9-4523-A9DF-F03B7DBCF782}">
      <dgm:prSet/>
      <dgm:spPr/>
      <dgm:t>
        <a:bodyPr/>
        <a:lstStyle/>
        <a:p>
          <a:endParaRPr lang="en-US"/>
        </a:p>
      </dgm:t>
    </dgm:pt>
    <dgm:pt modelId="{FF1530C3-40A0-4ED8-A554-0197F994E91B}" type="sibTrans" cxnId="{2301CAF8-9ED9-4523-A9DF-F03B7DBCF782}">
      <dgm:prSet/>
      <dgm:spPr/>
      <dgm:t>
        <a:bodyPr/>
        <a:lstStyle/>
        <a:p>
          <a:endParaRPr lang="en-US"/>
        </a:p>
      </dgm:t>
    </dgm:pt>
    <dgm:pt modelId="{15B1BAB1-35AC-40F6-B5FB-BA914346061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Software Construction</a:t>
          </a:r>
          <a:endParaRPr lang="en-US" dirty="0">
            <a:solidFill>
              <a:schemeClr val="tx1"/>
            </a:solidFill>
          </a:endParaRPr>
        </a:p>
      </dgm:t>
    </dgm:pt>
    <dgm:pt modelId="{B1F4E97E-6F79-4682-BDE3-0A01C96A4600}" type="parTrans" cxnId="{BAF53839-8488-421F-8E5F-A15A388E1916}">
      <dgm:prSet/>
      <dgm:spPr/>
      <dgm:t>
        <a:bodyPr/>
        <a:lstStyle/>
        <a:p>
          <a:endParaRPr lang="en-US"/>
        </a:p>
      </dgm:t>
    </dgm:pt>
    <dgm:pt modelId="{93179389-6F86-494A-B8E4-2383BA321B9A}" type="sibTrans" cxnId="{BAF53839-8488-421F-8E5F-A15A388E1916}">
      <dgm:prSet/>
      <dgm:spPr/>
      <dgm:t>
        <a:bodyPr/>
        <a:lstStyle/>
        <a:p>
          <a:endParaRPr lang="en-US"/>
        </a:p>
      </dgm:t>
    </dgm:pt>
    <dgm:pt modelId="{2AC56106-D0EE-4AF6-9169-B99EBFEA2FF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Programming Languages</a:t>
          </a:r>
          <a:endParaRPr lang="en-US" dirty="0">
            <a:solidFill>
              <a:schemeClr val="tx1"/>
            </a:solidFill>
          </a:endParaRPr>
        </a:p>
      </dgm:t>
    </dgm:pt>
    <dgm:pt modelId="{05E1F144-205F-4DD9-A159-D57401B46387}" type="parTrans" cxnId="{848440C2-FC87-4D27-BF35-5CC9CAE621E1}">
      <dgm:prSet/>
      <dgm:spPr/>
      <dgm:t>
        <a:bodyPr/>
        <a:lstStyle/>
        <a:p>
          <a:endParaRPr lang="en-US"/>
        </a:p>
      </dgm:t>
    </dgm:pt>
    <dgm:pt modelId="{3B733763-0199-43CD-99E6-19D7A761AF45}" type="sibTrans" cxnId="{848440C2-FC87-4D27-BF35-5CC9CAE621E1}">
      <dgm:prSet/>
      <dgm:spPr/>
      <dgm:t>
        <a:bodyPr/>
        <a:lstStyle/>
        <a:p>
          <a:endParaRPr lang="en-US"/>
        </a:p>
      </dgm:t>
    </dgm:pt>
    <dgm:pt modelId="{7B32545A-50F1-4DAF-B29F-AA3868699341}" type="pres">
      <dgm:prSet presAssocID="{371DD715-A277-43F8-A392-F5C8A170D1F3}" presName="Name0" presStyleCnt="0">
        <dgm:presLayoutVars>
          <dgm:dir/>
          <dgm:animLvl val="lvl"/>
          <dgm:resizeHandles val="exact"/>
        </dgm:presLayoutVars>
      </dgm:prSet>
      <dgm:spPr/>
    </dgm:pt>
    <dgm:pt modelId="{6F730215-8586-4EFF-BE7F-8EA3B75878E0}" type="pres">
      <dgm:prSet presAssocID="{3D6E10B0-DA38-4173-B129-D75F3ADEAFCE}" presName="Name8" presStyleCnt="0"/>
      <dgm:spPr/>
    </dgm:pt>
    <dgm:pt modelId="{CDC561A2-855D-4A09-B68D-D99CFA051007}" type="pres">
      <dgm:prSet presAssocID="{3D6E10B0-DA38-4173-B129-D75F3ADEAFCE}" presName="level" presStyleLbl="node1" presStyleIdx="0" presStyleCnt="4" custLinFactNeighborY="-54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7C6CE-3843-4F21-898B-CE98A1D58742}" type="pres">
      <dgm:prSet presAssocID="{3D6E10B0-DA38-4173-B129-D75F3ADEAFC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DAAC4-E89F-468D-873E-D8F74853F6D5}" type="pres">
      <dgm:prSet presAssocID="{4E740313-4EC0-45F3-85B6-DFC562148024}" presName="Name8" presStyleCnt="0"/>
      <dgm:spPr/>
    </dgm:pt>
    <dgm:pt modelId="{5F2A9147-1315-48AC-B2CA-D3AAFA1B4AE9}" type="pres">
      <dgm:prSet presAssocID="{4E740313-4EC0-45F3-85B6-DFC562148024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A445C3-09BC-4B9D-83F4-2ADE64BEA6EF}" type="pres">
      <dgm:prSet presAssocID="{4E740313-4EC0-45F3-85B6-DFC5621480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09E39-E96F-4928-BD63-FF9C7E721930}" type="pres">
      <dgm:prSet presAssocID="{15B1BAB1-35AC-40F6-B5FB-BA9143460614}" presName="Name8" presStyleCnt="0"/>
      <dgm:spPr/>
    </dgm:pt>
    <dgm:pt modelId="{30E725AF-4566-4D9D-91F6-5C78B60EA288}" type="pres">
      <dgm:prSet presAssocID="{15B1BAB1-35AC-40F6-B5FB-BA914346061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CC8D2C-7535-4BA7-9F96-A4E1A09C5A4C}" type="pres">
      <dgm:prSet presAssocID="{15B1BAB1-35AC-40F6-B5FB-BA914346061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E619A-3C34-40D1-B928-57510701FE06}" type="pres">
      <dgm:prSet presAssocID="{2AC56106-D0EE-4AF6-9169-B99EBFEA2FF7}" presName="Name8" presStyleCnt="0"/>
      <dgm:spPr/>
    </dgm:pt>
    <dgm:pt modelId="{13B434C2-FF99-4ACD-9842-BC262D7527CD}" type="pres">
      <dgm:prSet presAssocID="{2AC56106-D0EE-4AF6-9169-B99EBFEA2FF7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2F62-B8F2-4D6A-84E4-A090ADC5DE39}" type="pres">
      <dgm:prSet presAssocID="{2AC56106-D0EE-4AF6-9169-B99EBFEA2F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71FD35-A462-40C0-823F-0018760B3CC2}" type="presOf" srcId="{4E740313-4EC0-45F3-85B6-DFC562148024}" destId="{6BA445C3-09BC-4B9D-83F4-2ADE64BEA6EF}" srcOrd="1" destOrd="0" presId="urn:microsoft.com/office/officeart/2005/8/layout/pyramid1"/>
    <dgm:cxn modelId="{E75BFB89-24C8-4DE1-AE3C-57E5A627ADF0}" type="presOf" srcId="{4E740313-4EC0-45F3-85B6-DFC562148024}" destId="{5F2A9147-1315-48AC-B2CA-D3AAFA1B4AE9}" srcOrd="0" destOrd="0" presId="urn:microsoft.com/office/officeart/2005/8/layout/pyramid1"/>
    <dgm:cxn modelId="{5F84E40D-97C2-4803-9C5C-EEA459061169}" type="presOf" srcId="{371DD715-A277-43F8-A392-F5C8A170D1F3}" destId="{7B32545A-50F1-4DAF-B29F-AA3868699341}" srcOrd="0" destOrd="0" presId="urn:microsoft.com/office/officeart/2005/8/layout/pyramid1"/>
    <dgm:cxn modelId="{848440C2-FC87-4D27-BF35-5CC9CAE621E1}" srcId="{371DD715-A277-43F8-A392-F5C8A170D1F3}" destId="{2AC56106-D0EE-4AF6-9169-B99EBFEA2FF7}" srcOrd="3" destOrd="0" parTransId="{05E1F144-205F-4DD9-A159-D57401B46387}" sibTransId="{3B733763-0199-43CD-99E6-19D7A761AF45}"/>
    <dgm:cxn modelId="{D2CF9AAB-1E77-46BB-BA80-F8010999444F}" type="presOf" srcId="{15B1BAB1-35AC-40F6-B5FB-BA9143460614}" destId="{30E725AF-4566-4D9D-91F6-5C78B60EA288}" srcOrd="0" destOrd="0" presId="urn:microsoft.com/office/officeart/2005/8/layout/pyramid1"/>
    <dgm:cxn modelId="{138AFB1A-3513-4F52-ABB1-F1FB6226F51B}" type="presOf" srcId="{2AC56106-D0EE-4AF6-9169-B99EBFEA2FF7}" destId="{A8342F62-B8F2-4D6A-84E4-A090ADC5DE39}" srcOrd="1" destOrd="0" presId="urn:microsoft.com/office/officeart/2005/8/layout/pyramid1"/>
    <dgm:cxn modelId="{78E6B75D-265D-43A5-946F-B6ABBC3EF2CF}" type="presOf" srcId="{2AC56106-D0EE-4AF6-9169-B99EBFEA2FF7}" destId="{13B434C2-FF99-4ACD-9842-BC262D7527CD}" srcOrd="0" destOrd="0" presId="urn:microsoft.com/office/officeart/2005/8/layout/pyramid1"/>
    <dgm:cxn modelId="{2301CAF8-9ED9-4523-A9DF-F03B7DBCF782}" srcId="{371DD715-A277-43F8-A392-F5C8A170D1F3}" destId="{4E740313-4EC0-45F3-85B6-DFC562148024}" srcOrd="1" destOrd="0" parTransId="{B943129F-2DB6-4833-8AE3-A9AF3FB5B211}" sibTransId="{FF1530C3-40A0-4ED8-A554-0197F994E91B}"/>
    <dgm:cxn modelId="{377A241A-F76D-483F-8282-2038717D25F1}" type="presOf" srcId="{3D6E10B0-DA38-4173-B129-D75F3ADEAFCE}" destId="{FD77C6CE-3843-4F21-898B-CE98A1D58742}" srcOrd="1" destOrd="0" presId="urn:microsoft.com/office/officeart/2005/8/layout/pyramid1"/>
    <dgm:cxn modelId="{BAF53839-8488-421F-8E5F-A15A388E1916}" srcId="{371DD715-A277-43F8-A392-F5C8A170D1F3}" destId="{15B1BAB1-35AC-40F6-B5FB-BA9143460614}" srcOrd="2" destOrd="0" parTransId="{B1F4E97E-6F79-4682-BDE3-0A01C96A4600}" sibTransId="{93179389-6F86-494A-B8E4-2383BA321B9A}"/>
    <dgm:cxn modelId="{27FDA5B6-274F-4923-BA29-09FF6AF77C54}" type="presOf" srcId="{3D6E10B0-DA38-4173-B129-D75F3ADEAFCE}" destId="{CDC561A2-855D-4A09-B68D-D99CFA051007}" srcOrd="0" destOrd="0" presId="urn:microsoft.com/office/officeart/2005/8/layout/pyramid1"/>
    <dgm:cxn modelId="{FFC2EDF9-77D6-4538-A541-64737007D6BF}" type="presOf" srcId="{15B1BAB1-35AC-40F6-B5FB-BA9143460614}" destId="{95CC8D2C-7535-4BA7-9F96-A4E1A09C5A4C}" srcOrd="1" destOrd="0" presId="urn:microsoft.com/office/officeart/2005/8/layout/pyramid1"/>
    <dgm:cxn modelId="{535867BD-0BC5-45EB-8C23-A373905D31A6}" srcId="{371DD715-A277-43F8-A392-F5C8A170D1F3}" destId="{3D6E10B0-DA38-4173-B129-D75F3ADEAFCE}" srcOrd="0" destOrd="0" parTransId="{44EE9E36-810E-4825-AAF4-BB20816F0FC3}" sibTransId="{67CD7F0C-2D0F-4476-9555-71B574F4888C}"/>
    <dgm:cxn modelId="{5E994CD4-0CE2-4994-B1B3-C8A6AFA93BDF}" type="presParOf" srcId="{7B32545A-50F1-4DAF-B29F-AA3868699341}" destId="{6F730215-8586-4EFF-BE7F-8EA3B75878E0}" srcOrd="0" destOrd="0" presId="urn:microsoft.com/office/officeart/2005/8/layout/pyramid1"/>
    <dgm:cxn modelId="{0F254EB1-6CD5-430D-B86D-8BAA6A7E7B97}" type="presParOf" srcId="{6F730215-8586-4EFF-BE7F-8EA3B75878E0}" destId="{CDC561A2-855D-4A09-B68D-D99CFA051007}" srcOrd="0" destOrd="0" presId="urn:microsoft.com/office/officeart/2005/8/layout/pyramid1"/>
    <dgm:cxn modelId="{CDFA088C-A584-403F-BCCE-306230DB55AC}" type="presParOf" srcId="{6F730215-8586-4EFF-BE7F-8EA3B75878E0}" destId="{FD77C6CE-3843-4F21-898B-CE98A1D58742}" srcOrd="1" destOrd="0" presId="urn:microsoft.com/office/officeart/2005/8/layout/pyramid1"/>
    <dgm:cxn modelId="{10AC4243-E566-4541-8F32-5849759F864C}" type="presParOf" srcId="{7B32545A-50F1-4DAF-B29F-AA3868699341}" destId="{560DAAC4-E89F-468D-873E-D8F74853F6D5}" srcOrd="1" destOrd="0" presId="urn:microsoft.com/office/officeart/2005/8/layout/pyramid1"/>
    <dgm:cxn modelId="{D613E8A2-3491-41A0-9E00-54D08E14F4C9}" type="presParOf" srcId="{560DAAC4-E89F-468D-873E-D8F74853F6D5}" destId="{5F2A9147-1315-48AC-B2CA-D3AAFA1B4AE9}" srcOrd="0" destOrd="0" presId="urn:microsoft.com/office/officeart/2005/8/layout/pyramid1"/>
    <dgm:cxn modelId="{B96162D3-B7EB-40C0-B207-CAE320C3C86E}" type="presParOf" srcId="{560DAAC4-E89F-468D-873E-D8F74853F6D5}" destId="{6BA445C3-09BC-4B9D-83F4-2ADE64BEA6EF}" srcOrd="1" destOrd="0" presId="urn:microsoft.com/office/officeart/2005/8/layout/pyramid1"/>
    <dgm:cxn modelId="{E2492135-B2F1-4D9D-849D-59F22DB5EF7A}" type="presParOf" srcId="{7B32545A-50F1-4DAF-B29F-AA3868699341}" destId="{F9A09E39-E96F-4928-BD63-FF9C7E721930}" srcOrd="2" destOrd="0" presId="urn:microsoft.com/office/officeart/2005/8/layout/pyramid1"/>
    <dgm:cxn modelId="{DC132BE7-E49C-40BA-A2C2-FD97518E294F}" type="presParOf" srcId="{F9A09E39-E96F-4928-BD63-FF9C7E721930}" destId="{30E725AF-4566-4D9D-91F6-5C78B60EA288}" srcOrd="0" destOrd="0" presId="urn:microsoft.com/office/officeart/2005/8/layout/pyramid1"/>
    <dgm:cxn modelId="{3A0957C4-6D40-475F-BF0A-7B41BB233CE9}" type="presParOf" srcId="{F9A09E39-E96F-4928-BD63-FF9C7E721930}" destId="{95CC8D2C-7535-4BA7-9F96-A4E1A09C5A4C}" srcOrd="1" destOrd="0" presId="urn:microsoft.com/office/officeart/2005/8/layout/pyramid1"/>
    <dgm:cxn modelId="{9A286D4A-D277-4D16-A334-3A1934B65D05}" type="presParOf" srcId="{7B32545A-50F1-4DAF-B29F-AA3868699341}" destId="{037E619A-3C34-40D1-B928-57510701FE06}" srcOrd="3" destOrd="0" presId="urn:microsoft.com/office/officeart/2005/8/layout/pyramid1"/>
    <dgm:cxn modelId="{9120527A-FD98-4482-9026-3FC1A4686D0F}" type="presParOf" srcId="{037E619A-3C34-40D1-B928-57510701FE06}" destId="{13B434C2-FF99-4ACD-9842-BC262D7527CD}" srcOrd="0" destOrd="0" presId="urn:microsoft.com/office/officeart/2005/8/layout/pyramid1"/>
    <dgm:cxn modelId="{B6828230-3A4A-4542-A153-4B44F8474513}" type="presParOf" srcId="{037E619A-3C34-40D1-B928-57510701FE06}" destId="{A8342F62-B8F2-4D6A-84E4-A090ADC5DE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1940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81000"/>
            <a:ext cx="121920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Kansas City Developer Conference 2015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553" y="76200"/>
            <a:ext cx="1105047" cy="110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95401"/>
            <a:ext cx="27432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95401"/>
            <a:ext cx="80264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1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5386917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981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67000"/>
            <a:ext cx="5389033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9715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90600"/>
            <a:ext cx="6815667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3601"/>
            <a:ext cx="4011084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90600"/>
            <a:ext cx="73152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464800" y="152400"/>
            <a:ext cx="1320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57401"/>
            <a:ext cx="109728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FFC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FFC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emf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10363200" cy="1470025"/>
          </a:xfrm>
        </p:spPr>
        <p:txBody>
          <a:bodyPr/>
          <a:lstStyle/>
          <a:p>
            <a:r>
              <a:rPr lang="en-US" dirty="0" smtClean="0"/>
              <a:t>Domain-Driven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62200"/>
            <a:ext cx="10515600" cy="17526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Implementation Patterns and Considerations in .NET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Part 1: Concepts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http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://blog.unhandled-exceptions.com	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4859223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 smtClean="0"/>
              <a:t>DX/TED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14400" y="1101074"/>
            <a:ext cx="3779667" cy="49082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6248400" y="5943600"/>
            <a:ext cx="456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http://bit.ly/nilsson-ddd-book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48400" y="5943600"/>
            <a:ext cx="458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</a:t>
            </a:r>
            <a:r>
              <a:rPr lang="en-US" sz="2800" dirty="0" smtClean="0">
                <a:solidFill>
                  <a:srgbClr val="FFC000"/>
                </a:solidFill>
              </a:rPr>
              <a:t>bit.ly/vernon-ddd-book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38200"/>
            <a:ext cx="3867349" cy="53723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141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90600"/>
            <a:ext cx="3361151" cy="5257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5486400" y="5715001"/>
            <a:ext cx="625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</a:t>
            </a:r>
            <a:r>
              <a:rPr lang="en-US" sz="2800" dirty="0" smtClean="0">
                <a:solidFill>
                  <a:srgbClr val="FFC000"/>
                </a:solidFill>
              </a:rPr>
              <a:t>bit.ly/infoq-domain-driven-design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ution_sam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000" y="1733550"/>
            <a:ext cx="5080000" cy="3390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877986" y="3634026"/>
            <a:ext cx="44278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/>
              <a:t>Opinions Ahead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447800"/>
            <a:ext cx="10972800" cy="4495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Part 1: Concepts: What is DDD and Why Should I Care?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Part 2: DDD </a:t>
            </a:r>
            <a:r>
              <a:rPr lang="en-US" sz="3200" dirty="0">
                <a:solidFill>
                  <a:schemeClr val="bg1"/>
                </a:solidFill>
              </a:rPr>
              <a:t>Model Building Blocks in </a:t>
            </a:r>
            <a:r>
              <a:rPr lang="en-US" sz="3200" dirty="0" smtClean="0">
                <a:solidFill>
                  <a:schemeClr val="bg1"/>
                </a:solidFill>
              </a:rPr>
              <a:t>.NET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Domain </a:t>
            </a:r>
            <a:r>
              <a:rPr lang="en-US" sz="3200" dirty="0">
                <a:solidFill>
                  <a:schemeClr val="bg1"/>
                </a:solidFill>
              </a:rPr>
              <a:t>Entities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Value Objects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Repositories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Services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</a:t>
            </a:r>
            <a:r>
              <a:rPr lang="en-US" sz="3200" dirty="0" smtClean="0">
                <a:solidFill>
                  <a:schemeClr val="bg1"/>
                </a:solidFill>
              </a:rPr>
              <a:t>Validation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General DDD Coding </a:t>
            </a:r>
            <a:r>
              <a:rPr lang="en-US" sz="3200" dirty="0" smtClean="0">
                <a:solidFill>
                  <a:schemeClr val="bg1"/>
                </a:solidFill>
              </a:rPr>
              <a:t>Anti-Patterns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Domain-Driven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914400"/>
          </a:xfrm>
        </p:spPr>
        <p:txBody>
          <a:bodyPr/>
          <a:lstStyle/>
          <a:p>
            <a:r>
              <a:rPr lang="en-US" dirty="0" smtClean="0"/>
              <a:t>The Role of Patterns in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0" cy="4068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Once: </a:t>
            </a:r>
            <a:r>
              <a:rPr lang="en-US" i="1" dirty="0" smtClean="0">
                <a:solidFill>
                  <a:schemeClr val="bg1"/>
                </a:solidFill>
              </a:rPr>
              <a:t>it’s a fluke</a:t>
            </a:r>
            <a:r>
              <a:rPr lang="en-US" dirty="0" smtClean="0">
                <a:solidFill>
                  <a:schemeClr val="bg1"/>
                </a:solidFill>
              </a:rPr>
              <a:t>, twice: </a:t>
            </a:r>
            <a:r>
              <a:rPr lang="en-US" i="1" dirty="0" smtClean="0">
                <a:solidFill>
                  <a:schemeClr val="bg1"/>
                </a:solidFill>
              </a:rPr>
              <a:t>its coincidence</a:t>
            </a:r>
            <a:r>
              <a:rPr lang="en-US" dirty="0" smtClean="0">
                <a:solidFill>
                  <a:schemeClr val="bg1"/>
                </a:solidFill>
              </a:rPr>
              <a:t>, three times: </a:t>
            </a:r>
            <a:r>
              <a:rPr lang="en-US" i="1" dirty="0" smtClean="0">
                <a:solidFill>
                  <a:schemeClr val="bg1"/>
                </a:solidFill>
              </a:rPr>
              <a:t>it’s a pattern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Discovered (observed), </a:t>
            </a:r>
            <a:r>
              <a:rPr lang="en-US" i="1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Invented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Except for their name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Elevate effectiveness of our communication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‘shorthand’ for more complex ideas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Only effective if we all agree on the semantic meaning of the elements of the Pattern Language!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Software Pattern Language Hierarchy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3841"/>
              </p:ext>
            </p:extLst>
          </p:nvPr>
        </p:nvGraphicFramePr>
        <p:xfrm>
          <a:off x="1143000" y="1524000"/>
          <a:ext cx="8534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9601200" y="3429000"/>
            <a:ext cx="1981200" cy="1143000"/>
          </a:xfrm>
          <a:prstGeom prst="wedgeRoundRectCallout">
            <a:avLst>
              <a:gd name="adj1" fmla="val -173953"/>
              <a:gd name="adj2" fmla="val 4749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GOF Design Patterns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3400" y="1730298"/>
            <a:ext cx="1981200" cy="1143000"/>
          </a:xfrm>
          <a:prstGeom prst="wedgeRoundRectCallout">
            <a:avLst>
              <a:gd name="adj1" fmla="val 140666"/>
              <a:gd name="adj2" fmla="val 8883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Fowler POEAA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763000" y="1706137"/>
            <a:ext cx="1981200" cy="1143000"/>
          </a:xfrm>
          <a:prstGeom prst="wedgeRoundRectCallout">
            <a:avLst>
              <a:gd name="adj1" fmla="val -205515"/>
              <a:gd name="adj2" fmla="val -1358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Evans DDD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04800" y="3657600"/>
            <a:ext cx="1981200" cy="1143000"/>
          </a:xfrm>
          <a:prstGeom prst="wedgeRoundRectCallout">
            <a:avLst>
              <a:gd name="adj1" fmla="val 67120"/>
              <a:gd name="adj2" fmla="val 126554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C#, .js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7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B434C2-FF99-4ACD-9842-BC262D752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13B434C2-FF99-4ACD-9842-BC262D7527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E725AF-4566-4D9D-91F6-5C78B60EA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30E725AF-4566-4D9D-91F6-5C78B60EA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2A9147-1315-48AC-B2CA-D3AAFA1B4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5F2A9147-1315-48AC-B2CA-D3AAFA1B4A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C561A2-855D-4A09-B68D-D99CFA051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graphicEl>
                                              <a:dgm id="{CDC561A2-855D-4A09-B68D-D99CFA051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 rev="1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Writing software is actually pretty straightforward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Determining </a:t>
            </a:r>
            <a:r>
              <a:rPr lang="en-US" i="1" dirty="0" smtClean="0">
                <a:solidFill>
                  <a:schemeClr val="bg1"/>
                </a:solidFill>
              </a:rPr>
              <a:t>what</a:t>
            </a:r>
            <a:r>
              <a:rPr lang="en-US" dirty="0" smtClean="0">
                <a:solidFill>
                  <a:schemeClr val="bg1"/>
                </a:solidFill>
              </a:rPr>
              <a:t> to write is hard!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Key to success is understanding the Problem Domain intimately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words we choose to express concepts convey rich meaning and it matters a </a:t>
            </a:r>
            <a:r>
              <a:rPr lang="en-US" i="1" dirty="0" smtClean="0">
                <a:solidFill>
                  <a:schemeClr val="bg1"/>
                </a:solidFill>
              </a:rPr>
              <a:t>lot</a:t>
            </a:r>
            <a:r>
              <a:rPr lang="en-US" dirty="0" smtClean="0">
                <a:solidFill>
                  <a:schemeClr val="bg1"/>
                </a:solidFill>
              </a:rPr>
              <a:t> which words we choose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913437"/>
            <a:ext cx="4572000" cy="563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Building the Thing Right…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76" y="1600200"/>
            <a:ext cx="4870824" cy="36531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9570"/>
            <a:ext cx="6629400" cy="3723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5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9400" y="76200"/>
            <a:ext cx="1524000" cy="1379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16311" y="127139"/>
          <a:ext cx="8956888" cy="158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586405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24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2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19" y="260083"/>
            <a:ext cx="2201968" cy="1254565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90" y="382475"/>
            <a:ext cx="1881847" cy="125456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708069" y="1927737"/>
          <a:ext cx="8956888" cy="144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448900">
                <a:tc>
                  <a:txBody>
                    <a:bodyPr/>
                    <a:lstStyle/>
                    <a:p>
                      <a:r>
                        <a:rPr lang="en-US" sz="20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20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41" y="2111376"/>
            <a:ext cx="2313148" cy="45492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48" y="443515"/>
            <a:ext cx="2301356" cy="10125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716311" y="3625982"/>
          <a:ext cx="8956888" cy="309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3090498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u="sng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15" y="3746154"/>
            <a:ext cx="1569826" cy="514903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03" y="4615635"/>
            <a:ext cx="861694" cy="590876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936" y="6122144"/>
            <a:ext cx="1216306" cy="514903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68" y="5032403"/>
            <a:ext cx="1587892" cy="43100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1" y="5313769"/>
            <a:ext cx="1209501" cy="393171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31" y="4335014"/>
            <a:ext cx="1496173" cy="406104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90" y="3708052"/>
            <a:ext cx="1259866" cy="455952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12" y="1984376"/>
            <a:ext cx="1365119" cy="1092095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05" y="3897617"/>
            <a:ext cx="1412385" cy="470795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36" y="2777077"/>
            <a:ext cx="2787220" cy="374284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5" y="3762880"/>
            <a:ext cx="1847283" cy="401124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4" y="4767583"/>
            <a:ext cx="1741241" cy="437798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83" y="2054169"/>
            <a:ext cx="2682521" cy="485409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45" y="4538066"/>
            <a:ext cx="1120237" cy="37447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19" y="5270225"/>
            <a:ext cx="1315837" cy="32332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80" y="673594"/>
            <a:ext cx="2750059" cy="889198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14" y="3779371"/>
            <a:ext cx="736663" cy="662997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32" y="4164004"/>
            <a:ext cx="801974" cy="634177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5040073"/>
            <a:ext cx="1652218" cy="391812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1" y="2231823"/>
            <a:ext cx="1988455" cy="12866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8056" y="2654139"/>
            <a:ext cx="2197104" cy="528972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31" y="5298630"/>
            <a:ext cx="1147514" cy="635391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90" y="5662781"/>
            <a:ext cx="1333815" cy="481284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93" y="5571373"/>
            <a:ext cx="2586091" cy="408545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1" y="6279049"/>
            <a:ext cx="1537023" cy="344666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01" y="5661823"/>
            <a:ext cx="807244" cy="691539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98" y="6163199"/>
            <a:ext cx="1793914" cy="445217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90" y="6102310"/>
            <a:ext cx="1722623" cy="506106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69" y="4403421"/>
            <a:ext cx="1538435" cy="5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614828" cy="43013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32215" y="5867400"/>
            <a:ext cx="5616385" cy="563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…vs. Building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Right Thing!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67601" y="5867399"/>
            <a:ext cx="20574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…Right!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Language Matters</a:t>
            </a:r>
            <a:endParaRPr lang="en-US" dirty="0"/>
          </a:p>
        </p:txBody>
      </p:sp>
      <p:pic>
        <p:nvPicPr>
          <p:cNvPr id="1028" name="Picture 4" descr="http://www.revolutionaryassistant.com/wp-content/uploads/2012/01/little-green-man-with-bullho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5431410" cy="54314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1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2971800"/>
            <a:ext cx="16161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sad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2263914"/>
            <a:ext cx="1335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bitter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63000" y="4038600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dismal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0400" y="1556028"/>
            <a:ext cx="275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heartbroken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528" y="5181600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somber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012" y="5887165"/>
            <a:ext cx="1249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sorry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561" y="848142"/>
            <a:ext cx="2124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bereaved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2955073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cheerless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9148" y="5257800"/>
            <a:ext cx="2773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disconsolate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4422576"/>
            <a:ext cx="199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dejected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1175775"/>
            <a:ext cx="267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despondent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67117" y="2558435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glum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42600" y="720805"/>
            <a:ext cx="1718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gloomy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7578" y="4827657"/>
            <a:ext cx="218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downcast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2849" y="2013036"/>
            <a:ext cx="1618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forlorn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" y="511087"/>
            <a:ext cx="172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grieved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77278" y="3249543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hurting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1049" y="502563"/>
            <a:ext cx="1701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morbid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4930" y="4422576"/>
            <a:ext cx="1763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morose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0655" y="5702647"/>
            <a:ext cx="199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dejected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882" y="4805715"/>
            <a:ext cx="1978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troubled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840" y="2596952"/>
            <a:ext cx="1777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pensive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4990" y="129852"/>
            <a:ext cx="195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weeping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08036" y="5887165"/>
            <a:ext cx="263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woebegone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0.wp.com/www.faithbeyondbelief.ca/wp-content/uploads/2015/01/inigo-montoya-you-keep-using-that-wo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61722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hardest problems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Naming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Off-by-One errors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Ubiquitous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Developers and Business People move in different worlds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Different languages to express our ideas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  R  I  C  T  I  O  N  ! ! !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if we all spoke the </a:t>
            </a:r>
            <a:r>
              <a:rPr lang="en-US" i="1" dirty="0" smtClean="0">
                <a:solidFill>
                  <a:schemeClr val="bg1"/>
                </a:solidFill>
              </a:rPr>
              <a:t>same</a:t>
            </a:r>
            <a:r>
              <a:rPr lang="en-US" dirty="0" smtClean="0">
                <a:solidFill>
                  <a:schemeClr val="bg1"/>
                </a:solidFill>
              </a:rPr>
              <a:t> language?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Our common language would be…</a:t>
            </a:r>
            <a:r>
              <a:rPr lang="en-US" i="1" dirty="0" smtClean="0">
                <a:solidFill>
                  <a:schemeClr val="bg1"/>
                </a:solidFill>
                <a:sym typeface="Wingdings" pitchFamily="2" charset="2"/>
              </a:rPr>
              <a:t>ubiquitous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 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oodmenproject.com/wp-content/uploads/2014/03/2013-03-30-water-cooler-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4829175" cy="50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5200" y="1981200"/>
            <a:ext cx="4155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Spontaneous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Unplanned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Unexpected Knowledge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6154078"/>
            <a:ext cx="31242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109728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Watercooler Conversation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Ubiquitous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Used everywhere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 conversations with the Business Stake-Holders / SMEs / Domain Experts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classes, methods, variables, etc.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Even in Tests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Behavior-Driven Development!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Conversing using the language enables…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‘Solution smells’ detected by Domain Experts</a:t>
            </a:r>
            <a:endParaRPr lang="en-US" i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Discovery of new domain concepts by developers</a:t>
            </a:r>
          </a:p>
          <a:p>
            <a:pPr lvl="1"/>
            <a:r>
              <a:rPr lang="en-US" sz="2900" dirty="0">
                <a:solidFill>
                  <a:schemeClr val="bg1"/>
                </a:solidFill>
              </a:rPr>
              <a:t>Shared learning by all </a:t>
            </a:r>
            <a:r>
              <a:rPr lang="en-US" sz="2900" dirty="0" smtClean="0">
                <a:solidFill>
                  <a:schemeClr val="bg1"/>
                </a:solidFill>
              </a:rPr>
              <a:t>involved – ENGINEERING </a:t>
            </a:r>
            <a:r>
              <a:rPr lang="en-US" sz="2900" i="1" dirty="0" smtClean="0">
                <a:solidFill>
                  <a:schemeClr val="bg1"/>
                </a:solidFill>
              </a:rPr>
              <a:t>and</a:t>
            </a:r>
            <a:r>
              <a:rPr lang="en-US" sz="2900" dirty="0" smtClean="0">
                <a:solidFill>
                  <a:schemeClr val="bg1"/>
                </a:solidFill>
              </a:rPr>
              <a:t> BUSINESS!</a:t>
            </a:r>
          </a:p>
          <a:p>
            <a:pPr lvl="1"/>
            <a:r>
              <a:rPr lang="en-US" sz="2900" dirty="0" smtClean="0">
                <a:solidFill>
                  <a:schemeClr val="bg1"/>
                </a:solidFill>
              </a:rPr>
              <a:t>Collaborative and collective </a:t>
            </a:r>
            <a:r>
              <a:rPr lang="en-US" sz="2900" i="1" dirty="0" smtClean="0">
                <a:solidFill>
                  <a:schemeClr val="bg1"/>
                </a:solidFill>
              </a:rPr>
              <a:t>evolution</a:t>
            </a:r>
            <a:r>
              <a:rPr lang="en-US" sz="2900" dirty="0" smtClean="0">
                <a:solidFill>
                  <a:schemeClr val="bg1"/>
                </a:solidFill>
              </a:rPr>
              <a:t> of Knowledge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Organizing Strategies</a:t>
            </a:r>
            <a:endParaRPr lang="en-US" dirty="0"/>
          </a:p>
        </p:txBody>
      </p:sp>
      <p:pic>
        <p:nvPicPr>
          <p:cNvPr id="4098" name="Picture 2" descr="http://ak-hdl.buzzfed.com/static/2014-01/enhanced/webdr05/8/11/enhanced-buzz-12880-1389198689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46" y="914400"/>
            <a:ext cx="3975454" cy="562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itok.net/wp-content/uploads/2013/07/computer-organiz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3181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Organizing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Aggregates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Bounded Contexts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Context Maps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Anti-Corruption Layers</a:t>
            </a:r>
          </a:p>
        </p:txBody>
      </p:sp>
    </p:spTree>
    <p:extLst>
      <p:ext uri="{BB962C8B-B14F-4D97-AF65-F5344CB8AC3E}">
        <p14:creationId xmlns:p14="http://schemas.microsoft.com/office/powerpoint/2010/main" val="35572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Aggregates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5626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‘Parent Entity’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Controls all access to children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Simplifies interaction with complex object graphs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‘Gateway’ to richer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Consistency Boundary</a:t>
            </a:r>
          </a:p>
        </p:txBody>
      </p:sp>
      <p:pic>
        <p:nvPicPr>
          <p:cNvPr id="4" name="Picture 3" descr="secure_room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838200"/>
            <a:ext cx="4116587" cy="54887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6618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 smtClean="0"/>
              <a:t>Bounded Contexts</a:t>
            </a:r>
            <a:endParaRPr lang="en-US" dirty="0"/>
          </a:p>
        </p:txBody>
      </p:sp>
      <p:pic>
        <p:nvPicPr>
          <p:cNvPr id="1026" name="Picture 2" descr="http://i.imgur.com/ZTw1q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8332"/>
            <a:ext cx="8839200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Bounded Contexts</a:t>
            </a:r>
            <a:endParaRPr lang="en-US" dirty="0"/>
          </a:p>
        </p:txBody>
      </p:sp>
      <p:pic>
        <p:nvPicPr>
          <p:cNvPr id="6146" name="Picture 2" descr="http://www.texasinsider.org/wp-content/uploads/2010/01/kids-border-cross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895826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6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Crossing Bounded Contexts</a:t>
            </a:r>
            <a:endParaRPr lang="en-US" dirty="0"/>
          </a:p>
        </p:txBody>
      </p:sp>
      <p:pic>
        <p:nvPicPr>
          <p:cNvPr id="7170" name="Picture 2" descr="http://sacarfan.co.za/wp-content/uploads/2012/11/jeep-cherokee-border-crossi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7315200" cy="48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0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ntball-t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44187"/>
            <a:ext cx="4702878" cy="39492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torage_tan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22" y="2758587"/>
            <a:ext cx="5715000" cy="3905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543800" cy="838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Semantic Meaning is all about Context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Bounded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Context Matters: The ‘Pudding’ Problem</a:t>
            </a:r>
            <a:endParaRPr lang="en-US" dirty="0"/>
          </a:p>
        </p:txBody>
      </p:sp>
      <p:pic>
        <p:nvPicPr>
          <p:cNvPr id="5122" name="Picture 2" descr="http://sweets.seriouseats.com/images/20110712-pudding-je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3" y="2438400"/>
            <a:ext cx="47625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ricechopper.files.wordpress.com/2010/10/variety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5483225" cy="43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 smtClean="0"/>
              <a:t>Context Maps</a:t>
            </a:r>
            <a:endParaRPr lang="en-US" dirty="0"/>
          </a:p>
        </p:txBody>
      </p:sp>
      <p:pic>
        <p:nvPicPr>
          <p:cNvPr id="8196" name="Picture 4" descr="http://www.wallacelakelodge.com/images/bordercrossing/Bord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Context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1"/>
            <a:ext cx="50292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When we need to communicate across Bounded Contexts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Translation of </a:t>
            </a:r>
            <a:r>
              <a:rPr lang="en-US" i="1" dirty="0" smtClean="0">
                <a:solidFill>
                  <a:schemeClr val="bg1"/>
                </a:solidFill>
              </a:rPr>
              <a:t>ideas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Not always bi-directional</a:t>
            </a:r>
          </a:p>
        </p:txBody>
      </p:sp>
      <p:pic>
        <p:nvPicPr>
          <p:cNvPr id="4" name="Picture 3" descr="context_map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39522"/>
            <a:ext cx="6324600" cy="40992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420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The Big Ball of Mud Pattern</a:t>
            </a:r>
            <a:endParaRPr lang="en-US" dirty="0"/>
          </a:p>
        </p:txBody>
      </p:sp>
      <p:pic>
        <p:nvPicPr>
          <p:cNvPr id="10242" name="Picture 2" descr="http://tommcfarlin.com/wp-content/uploads/2014/08/big-ball-of-m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24000"/>
            <a:ext cx="71437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Anti-Corruption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39230"/>
            <a:ext cx="7543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Protect your self from the Big Ball of Mud!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Isolate the parts of your system that change from the parts that are stable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Not just for ‘messy code’, but for code that changes for different reasons or at different rates</a:t>
            </a:r>
          </a:p>
        </p:txBody>
      </p:sp>
      <p:pic>
        <p:nvPicPr>
          <p:cNvPr id="4" name="Picture 3" descr="0715mud-day-k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990600"/>
            <a:ext cx="3505200" cy="52619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68094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oredomfiles.com/wp-content/uploads/2015/03/07-cats-sleeping-on-do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8915400" cy="645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9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90054" y="1219200"/>
            <a:ext cx="8344546" cy="5410200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rategic Design Graphic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1" y="1449092"/>
            <a:ext cx="7698189" cy="4951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/>
          <a:lstStyle/>
          <a:p>
            <a:r>
              <a:rPr lang="en-US" dirty="0" smtClean="0"/>
              <a:t>Organizing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3276600"/>
            <a:ext cx="26670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Breathe!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7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10363200" cy="1470025"/>
          </a:xfrm>
        </p:spPr>
        <p:txBody>
          <a:bodyPr/>
          <a:lstStyle/>
          <a:p>
            <a:r>
              <a:rPr lang="en-US" dirty="0" smtClean="0"/>
              <a:t>Domain-Driven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62200"/>
            <a:ext cx="10515600" cy="17526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Implementation Patterns and Considerations in .NET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Part </a:t>
            </a:r>
            <a:r>
              <a:rPr lang="en-US" sz="3600" dirty="0">
                <a:solidFill>
                  <a:schemeClr val="bg1"/>
                </a:solidFill>
              </a:rPr>
              <a:t>2</a:t>
            </a:r>
            <a:r>
              <a:rPr lang="en-US" sz="3600" dirty="0" smtClean="0">
                <a:solidFill>
                  <a:schemeClr val="bg1"/>
                </a:solidFill>
              </a:rPr>
              <a:t>: Code and Implementation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http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://blog.unhandled-exceptions.com	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4859223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 smtClean="0"/>
              <a:t>DX/TED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54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09800" y="1168121"/>
            <a:ext cx="8305800" cy="5385079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del-Driven-Design Graphic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64649"/>
            <a:ext cx="7484347" cy="5131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/>
          <a:lstStyle/>
          <a:p>
            <a:r>
              <a:rPr lang="en-US" dirty="0" smtClean="0"/>
              <a:t>Domain Model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Exploring Domain Model 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Entities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Value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Repositories</a:t>
            </a:r>
          </a:p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7454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pic>
        <p:nvPicPr>
          <p:cNvPr id="3" name="Picture 2" descr="fingerprint-thumb34650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1143000"/>
            <a:ext cx="5105400" cy="5105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11201400" cy="914400"/>
          </a:xfrm>
        </p:spPr>
        <p:txBody>
          <a:bodyPr/>
          <a:lstStyle/>
          <a:p>
            <a:r>
              <a:rPr lang="en-US" dirty="0" smtClean="0"/>
              <a:t>Coding DDD Entities Distilled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2014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Identity Equality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Objects are </a:t>
            </a:r>
            <a:r>
              <a:rPr lang="en-US" i="1" dirty="0" smtClean="0">
                <a:solidFill>
                  <a:schemeClr val="bg1"/>
                </a:solidFill>
              </a:rPr>
              <a:t>just </a:t>
            </a:r>
            <a:r>
              <a:rPr lang="en-US" dirty="0" smtClean="0">
                <a:solidFill>
                  <a:schemeClr val="bg1"/>
                </a:solidFill>
              </a:rPr>
              <a:t>reference-equal by default in .NET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Equals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GetHashCode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IEquatable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&lt;T&gt;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Identity Comparison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Control of Access to Children Objects within the aggregate</a:t>
            </a: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Customer.AddOrder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Customer.RemoveOrder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/>
            <a:r>
              <a:rPr lang="en-US" sz="2600" i="1" dirty="0">
                <a:solidFill>
                  <a:schemeClr val="bg1"/>
                </a:solidFill>
              </a:rPr>
              <a:t>Not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Customer.Orders.Add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Infrastructure-Ignorant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Persistent-Ignorant, UI-Ignorant,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11125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with DDD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11125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 we expose Identity value as a property?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Isn’t that a persistence-concern?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Providing a setter means the ‘identity’ of my entity can be changed by something external to it (bad!)</a:t>
            </a:r>
          </a:p>
          <a:p>
            <a:r>
              <a:rPr lang="en-US" sz="3000" dirty="0">
                <a:solidFill>
                  <a:schemeClr val="bg1"/>
                </a:solidFill>
              </a:rPr>
              <a:t>Are General Property Setters/Getters a smell?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Means your domain is trending towards DTO-hell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Entities as </a:t>
            </a:r>
            <a:r>
              <a:rPr lang="en-US" sz="2600" dirty="0" smtClean="0">
                <a:solidFill>
                  <a:schemeClr val="bg1"/>
                </a:solidFill>
              </a:rPr>
              <a:t>just property-containers </a:t>
            </a:r>
            <a:r>
              <a:rPr lang="en-US" sz="2600" dirty="0">
                <a:solidFill>
                  <a:schemeClr val="bg1"/>
                </a:solidFill>
              </a:rPr>
              <a:t>for data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Non-Meaningful names for things!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Exploring Entities in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Value Objects</a:t>
            </a:r>
            <a:endParaRPr lang="en-US" dirty="0"/>
          </a:p>
        </p:txBody>
      </p:sp>
      <p:pic>
        <p:nvPicPr>
          <p:cNvPr id="3" name="Picture 2" descr="address post - bronze application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1" y="328628"/>
            <a:ext cx="3047999" cy="630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dollar-sig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1" y="316753"/>
            <a:ext cx="2564910" cy="29979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2057401"/>
            <a:ext cx="8382000" cy="4068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…and why should you care?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Steve Bohlen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I Read Books + Write Software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vs. “Read Software + Write Books” </a:t>
            </a: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Blog, </a:t>
            </a:r>
            <a:r>
              <a:rPr lang="en-US" sz="3200" dirty="0" err="1">
                <a:solidFill>
                  <a:schemeClr val="bg1"/>
                </a:solidFill>
                <a:sym typeface="Wingdings" pitchFamily="2" charset="2"/>
              </a:rPr>
              <a:t>Screencast</a:t>
            </a:r>
            <a:r>
              <a:rPr lang="en-US" sz="3200" dirty="0">
                <a:solidFill>
                  <a:schemeClr val="bg1"/>
                </a:solidFill>
                <a:sym typeface="Wingdings" pitchFamily="2" charset="2"/>
              </a:rPr>
              <a:t>, Speak, Share, Learn</a:t>
            </a:r>
          </a:p>
        </p:txBody>
      </p:sp>
    </p:spTree>
    <p:extLst>
      <p:ext uri="{BB962C8B-B14F-4D97-AF65-F5344CB8AC3E}">
        <p14:creationId xmlns:p14="http://schemas.microsoft.com/office/powerpoint/2010/main" val="12540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Anti-Pattern: Primitive Obsession</a:t>
            </a:r>
            <a:endParaRPr lang="en-US" dirty="0"/>
          </a:p>
        </p:txBody>
      </p:sp>
      <p:pic>
        <p:nvPicPr>
          <p:cNvPr id="9218" name="Picture 2" descr="https://upload.wikimedia.org/wikipedia/commons/thumb/6/62/Steamtop.jpg/800px-Steam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04950"/>
            <a:ext cx="6629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810000" y="1981200"/>
            <a:ext cx="4267200" cy="3200400"/>
          </a:xfrm>
          <a:prstGeom prst="roundRect">
            <a:avLst>
              <a:gd name="adj" fmla="val 843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Customer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Id { 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Firstname</a:t>
            </a:r>
            <a:r>
              <a:rPr lang="en-US" dirty="0"/>
              <a:t>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Lastname</a:t>
            </a:r>
            <a:r>
              <a:rPr lang="en-US" dirty="0"/>
              <a:t> {get; set;}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BuildingNumber</a:t>
            </a:r>
            <a:r>
              <a:rPr lang="en-US" dirty="0"/>
              <a:t> {get; set;}</a:t>
            </a:r>
          </a:p>
          <a:p>
            <a:r>
              <a:rPr lang="en-US" dirty="0"/>
              <a:t>  public string Street {get; set;}</a:t>
            </a:r>
          </a:p>
          <a:p>
            <a:r>
              <a:rPr lang="en-US" dirty="0"/>
              <a:t>  public string City {get; set;}</a:t>
            </a:r>
          </a:p>
          <a:p>
            <a:r>
              <a:rPr lang="en-US" dirty="0"/>
              <a:t>  public string State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PostalCode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Entities and Value Objects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29400" y="1524000"/>
            <a:ext cx="3733800" cy="1600200"/>
          </a:xfrm>
          <a:prstGeom prst="roundRect">
            <a:avLst>
              <a:gd name="adj" fmla="val 1333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Name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string </a:t>
            </a:r>
            <a:r>
              <a:rPr lang="en-US" dirty="0" err="1"/>
              <a:t>Firstname</a:t>
            </a:r>
            <a:r>
              <a:rPr lang="en-US" dirty="0"/>
              <a:t>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Lastname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52600" y="1828800"/>
            <a:ext cx="4495800" cy="2514600"/>
          </a:xfrm>
          <a:prstGeom prst="roundRect">
            <a:avLst>
              <a:gd name="adj" fmla="val 84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Customer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Id { get; set;}</a:t>
            </a:r>
          </a:p>
          <a:p>
            <a:r>
              <a:rPr lang="en-US" dirty="0"/>
              <a:t>  public Name </a:t>
            </a:r>
            <a:r>
              <a:rPr lang="en-US" dirty="0" err="1"/>
              <a:t>FullName</a:t>
            </a:r>
            <a:r>
              <a:rPr lang="en-US" dirty="0"/>
              <a:t> {get; set;}</a:t>
            </a:r>
          </a:p>
          <a:p>
            <a:r>
              <a:rPr lang="en-US" dirty="0"/>
              <a:t>  public Address </a:t>
            </a:r>
            <a:r>
              <a:rPr lang="en-US" dirty="0" err="1"/>
              <a:t>ShippingAddress</a:t>
            </a:r>
            <a:r>
              <a:rPr lang="en-US" dirty="0"/>
              <a:t> {get; set;}</a:t>
            </a:r>
          </a:p>
          <a:p>
            <a:r>
              <a:rPr lang="en-US" dirty="0"/>
              <a:t>  public Address </a:t>
            </a:r>
            <a:r>
              <a:rPr lang="en-US" dirty="0" err="1"/>
              <a:t>BillingAddress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53200" y="3886200"/>
            <a:ext cx="3886200" cy="2362200"/>
          </a:xfrm>
          <a:prstGeom prst="roundRect">
            <a:avLst>
              <a:gd name="adj" fmla="val 1333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Address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BuildingNumber</a:t>
            </a:r>
            <a:r>
              <a:rPr lang="en-US" dirty="0"/>
              <a:t> {get; set;}</a:t>
            </a:r>
          </a:p>
          <a:p>
            <a:r>
              <a:rPr lang="en-US" dirty="0"/>
              <a:t>  public string Street {get; set;}</a:t>
            </a:r>
          </a:p>
          <a:p>
            <a:r>
              <a:rPr lang="en-US" dirty="0"/>
              <a:t>  public string City {get; set;}</a:t>
            </a:r>
          </a:p>
          <a:p>
            <a:r>
              <a:rPr lang="en-US" dirty="0"/>
              <a:t>  public string State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PostalCode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Bent-Up Arrow 11"/>
          <p:cNvSpPr/>
          <p:nvPr/>
        </p:nvSpPr>
        <p:spPr>
          <a:xfrm rot="5400000">
            <a:off x="4343400" y="3429000"/>
            <a:ext cx="1981200" cy="2743200"/>
          </a:xfrm>
          <a:prstGeom prst="bentUpArrow">
            <a:avLst>
              <a:gd name="adj1" fmla="val 13453"/>
              <a:gd name="adj2" fmla="val 14570"/>
              <a:gd name="adj3" fmla="val 1749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10800000" flipH="1">
            <a:off x="6019800" y="3276600"/>
            <a:ext cx="2133600" cy="762000"/>
          </a:xfrm>
          <a:prstGeom prst="bentUpArrow">
            <a:avLst>
              <a:gd name="adj1" fmla="val 31158"/>
              <a:gd name="adj2" fmla="val 28340"/>
              <a:gd name="adj3" fmla="val 3421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/>
          <p:cNvSpPr/>
          <p:nvPr/>
        </p:nvSpPr>
        <p:spPr>
          <a:xfrm rot="5400000" flipH="1">
            <a:off x="4648200" y="838200"/>
            <a:ext cx="1143000" cy="3124200"/>
          </a:xfrm>
          <a:prstGeom prst="bentUpArrow">
            <a:avLst>
              <a:gd name="adj1" fmla="val 20666"/>
              <a:gd name="adj2" fmla="val 19815"/>
              <a:gd name="adj3" fmla="val 2438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Coding DDD Value Objects Distilled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Immutable</a:t>
            </a:r>
          </a:p>
          <a:p>
            <a:pPr lvl="1"/>
            <a:r>
              <a:rPr lang="en-US" sz="2500" dirty="0">
                <a:solidFill>
                  <a:schemeClr val="bg1"/>
                </a:solidFill>
              </a:rPr>
              <a:t>After construction, no changes to the object</a:t>
            </a:r>
          </a:p>
          <a:p>
            <a:pPr lvl="1"/>
            <a:r>
              <a:rPr lang="en-US" sz="2500" dirty="0">
                <a:solidFill>
                  <a:schemeClr val="bg1"/>
                </a:solidFill>
              </a:rPr>
              <a:t>Read-Only Properties</a:t>
            </a:r>
          </a:p>
          <a:p>
            <a:r>
              <a:rPr lang="en-US" sz="2900" dirty="0">
                <a:solidFill>
                  <a:schemeClr val="bg1"/>
                </a:solidFill>
              </a:rPr>
              <a:t>Value-Equality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Equals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GetHashCode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IEquatable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&lt;T&gt;</a:t>
            </a:r>
            <a:endParaRPr lang="en-US" sz="2500" dirty="0">
              <a:solidFill>
                <a:schemeClr val="bg1"/>
              </a:solidFill>
            </a:endParaRPr>
          </a:p>
          <a:p>
            <a:pPr lvl="2"/>
            <a:r>
              <a:rPr lang="en-US" sz="2100" dirty="0">
                <a:solidFill>
                  <a:schemeClr val="bg1"/>
                </a:solidFill>
              </a:rPr>
              <a:t>Property-by-Property comparison!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with DDD Value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Tedious to write boilerplate </a:t>
            </a:r>
            <a:r>
              <a:rPr lang="en-US" dirty="0" err="1" smtClean="0">
                <a:solidFill>
                  <a:schemeClr val="bg1"/>
                </a:solidFill>
              </a:rPr>
              <a:t>IEquatable</a:t>
            </a:r>
            <a:r>
              <a:rPr lang="en-US" dirty="0" smtClean="0">
                <a:solidFill>
                  <a:schemeClr val="bg1"/>
                </a:solidFill>
              </a:rPr>
              <a:t>&lt;T&gt; implementation code by hand every time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immutable, how do we modify one?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Not entirely a trick question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If no identity, how do we persist them????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Deconstruction into basic data types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Exploring Value Objects in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Repositories</a:t>
            </a:r>
            <a:endParaRPr lang="en-US" dirty="0"/>
          </a:p>
        </p:txBody>
      </p:sp>
      <p:pic>
        <p:nvPicPr>
          <p:cNvPr id="3" name="Picture 2" descr="repository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685800"/>
            <a:ext cx="5791200" cy="579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DDD Repositories Distilled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1"/>
            <a:ext cx="10972800" cy="44195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 the need to interact with </a:t>
            </a:r>
            <a:r>
              <a:rPr lang="en-US" i="1" dirty="0" smtClean="0">
                <a:solidFill>
                  <a:schemeClr val="bg1"/>
                </a:solidFill>
              </a:rPr>
              <a:t>collections</a:t>
            </a:r>
            <a:r>
              <a:rPr lang="en-US" dirty="0" smtClean="0">
                <a:solidFill>
                  <a:schemeClr val="bg1"/>
                </a:solidFill>
              </a:rPr>
              <a:t> of Domain Model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Abstract Domain Model from </a:t>
            </a:r>
            <a:r>
              <a:rPr lang="en-US" i="1" dirty="0" smtClean="0">
                <a:solidFill>
                  <a:schemeClr val="bg1"/>
                </a:solidFill>
              </a:rPr>
              <a:t>specific</a:t>
            </a:r>
            <a:r>
              <a:rPr lang="en-US" dirty="0" smtClean="0">
                <a:solidFill>
                  <a:schemeClr val="bg1"/>
                </a:solidFill>
              </a:rPr>
              <a:t> Persistence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Abstract the act of query/retrieval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so in a Domain-Centric Way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CustomerRepository.GetById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id)</a:t>
            </a:r>
            <a:r>
              <a:rPr lang="en-US" sz="2400" dirty="0">
                <a:solidFill>
                  <a:schemeClr val="bg1"/>
                </a:solidFill>
              </a:rPr>
              <a:t> is NOT domain-centric</a:t>
            </a:r>
            <a:r>
              <a:rPr lang="en-US" sz="2400" dirty="0" smtClean="0">
                <a:solidFill>
                  <a:schemeClr val="bg1"/>
                </a:solidFill>
              </a:rPr>
              <a:t>!)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 smtClean="0"/>
              <a:t>Who’s ‘Repository Pattern’ do we mean?</a:t>
            </a:r>
            <a:endParaRPr lang="en-US" dirty="0"/>
          </a:p>
        </p:txBody>
      </p:sp>
      <p:pic>
        <p:nvPicPr>
          <p:cNvPr id="2050" name="Picture 2" descr="http://www.martinfowler.com/mf-ade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499839"/>
            <a:ext cx="3886200" cy="48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omainlanguage.com/_library/bio-pics/EricEv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80048"/>
            <a:ext cx="3810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1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with DDD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 no persistence in the Domain Model, how do we reference repositories in there?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Abstraction/indirection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Repository Boundary blurring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OK for query constructs to come from outside?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repos.GetBySpecification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(Specification spec);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OK for Specification to be tied to implementation?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repos.GetByCriteria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DetachedCriteria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crit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OK for lazy-executed queries to be returned?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IQueryable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&lt;Customer&gt;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GetCustomers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Guarding against Repository API-bloat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repository is dead, long live the repository!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Exploring Repositories in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601200" cy="914400"/>
          </a:xfrm>
        </p:spPr>
        <p:txBody>
          <a:bodyPr/>
          <a:lstStyle/>
          <a:p>
            <a:r>
              <a:rPr lang="en-US" dirty="0" smtClean="0"/>
              <a:t>Steve Bohlen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49344"/>
            <a:ext cx="9601200" cy="489905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Over 20 </a:t>
            </a:r>
            <a:r>
              <a:rPr lang="en-US" sz="3000" dirty="0">
                <a:solidFill>
                  <a:schemeClr val="bg1"/>
                </a:solidFill>
              </a:rPr>
              <a:t>years </a:t>
            </a:r>
            <a:r>
              <a:rPr lang="en-US" sz="3000" dirty="0" smtClean="0">
                <a:solidFill>
                  <a:schemeClr val="bg1"/>
                </a:solidFill>
              </a:rPr>
              <a:t>as a software developer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LISP, Delphi, C/C++, VB, VB.NET, Java, Ruby, C#, JavaScript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Principal Software Engineer, </a:t>
            </a:r>
            <a:r>
              <a:rPr lang="en-US" sz="3000" dirty="0">
                <a:solidFill>
                  <a:schemeClr val="bg1"/>
                </a:solidFill>
              </a:rPr>
              <a:t>Microsoft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Co-Founder, NYC </a:t>
            </a:r>
            <a:r>
              <a:rPr lang="en-US" sz="3000" dirty="0" err="1">
                <a:solidFill>
                  <a:schemeClr val="bg1"/>
                </a:solidFill>
              </a:rPr>
              <a:t>Alt.Net</a:t>
            </a:r>
            <a:r>
              <a:rPr lang="en-US" sz="3000" dirty="0">
                <a:solidFill>
                  <a:schemeClr val="bg1"/>
                </a:solidFill>
              </a:rPr>
              <a:t>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http://nyalt.net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Co-Organizer, NYC DDD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http://dddnyc.org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Contributor: various OSS projects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NHibernate</a:t>
            </a:r>
            <a:r>
              <a:rPr lang="en-US" sz="3000" dirty="0">
                <a:solidFill>
                  <a:schemeClr val="bg1"/>
                </a:solidFill>
              </a:rPr>
              <a:t> http://www.nhforge.org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NDbUnit</a:t>
            </a:r>
            <a:r>
              <a:rPr lang="en-US" sz="3000" dirty="0">
                <a:solidFill>
                  <a:schemeClr val="bg1"/>
                </a:solidFill>
              </a:rPr>
              <a:t> http://www.googlecode.com/ndbunit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Spring.NET</a:t>
            </a:r>
            <a:r>
              <a:rPr lang="en-US" sz="3000" dirty="0">
                <a:solidFill>
                  <a:schemeClr val="bg1"/>
                </a:solidFill>
              </a:rPr>
              <a:t> http://www.springframework.net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blog: </a:t>
            </a:r>
            <a:r>
              <a:rPr lang="en-US" sz="3000" dirty="0">
                <a:solidFill>
                  <a:srgbClr val="FFC000"/>
                </a:solidFill>
              </a:rPr>
              <a:t>http://blog.unhandled-exceptions.com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e-mail: </a:t>
            </a:r>
            <a:r>
              <a:rPr lang="en-US" sz="3000" dirty="0">
                <a:solidFill>
                  <a:srgbClr val="FFC000"/>
                </a:solidFill>
              </a:rPr>
              <a:t>sbohlen@gmail.com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twitter: </a:t>
            </a:r>
            <a:r>
              <a:rPr lang="en-US" sz="3000" dirty="0">
                <a:solidFill>
                  <a:srgbClr val="FFC000"/>
                </a:solidFill>
              </a:rPr>
              <a:t>@</a:t>
            </a:r>
            <a:r>
              <a:rPr lang="en-US" sz="3000" dirty="0" err="1">
                <a:solidFill>
                  <a:srgbClr val="FFC000"/>
                </a:solidFill>
              </a:rPr>
              <a:t>sbohlen</a:t>
            </a:r>
            <a:endParaRPr lang="en-US" sz="3000" dirty="0">
              <a:solidFill>
                <a:srgbClr val="FFC000"/>
              </a:solidFill>
            </a:endParaRP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Membership: </a:t>
            </a:r>
            <a:r>
              <a:rPr lang="en-US" sz="3000" dirty="0">
                <a:solidFill>
                  <a:srgbClr val="FFC000"/>
                </a:solidFill>
              </a:rPr>
              <a:t>ASP Insiders, C# Insiders, Telerik </a:t>
            </a:r>
            <a:r>
              <a:rPr lang="en-US" sz="3000" dirty="0" smtClean="0">
                <a:solidFill>
                  <a:srgbClr val="FFC000"/>
                </a:solidFill>
              </a:rPr>
              <a:t>Insiders, INETA Board of Directors</a:t>
            </a:r>
            <a:endParaRPr lang="en-US" sz="3000" dirty="0">
              <a:solidFill>
                <a:srgbClr val="FFC000"/>
              </a:solidFill>
            </a:endParaRP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en-US" sz="3000" dirty="0">
              <a:solidFill>
                <a:srgbClr val="FFC000"/>
              </a:solidFill>
            </a:endParaRPr>
          </a:p>
        </p:txBody>
      </p:sp>
      <p:pic>
        <p:nvPicPr>
          <p:cNvPr id="6" name="Picture 5" descr="altnetnewyork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9887" y="1592782"/>
            <a:ext cx="1695996" cy="1238077"/>
          </a:xfrm>
          <a:prstGeom prst="rect">
            <a:avLst/>
          </a:prstGeom>
        </p:spPr>
      </p:pic>
      <p:pic>
        <p:nvPicPr>
          <p:cNvPr id="7" name="Picture 6" descr="MVP_FullColor_ForScree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8352" y="4572000"/>
            <a:ext cx="819064" cy="1285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45" y="3032175"/>
            <a:ext cx="1841683" cy="971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48623"/>
            <a:ext cx="2566740" cy="944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4002" y="585750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Alumni</a:t>
            </a:r>
          </a:p>
        </p:txBody>
      </p:sp>
    </p:spTree>
    <p:extLst>
      <p:ext uri="{BB962C8B-B14F-4D97-AF65-F5344CB8AC3E}">
        <p14:creationId xmlns:p14="http://schemas.microsoft.com/office/powerpoint/2010/main" val="41970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pic>
        <p:nvPicPr>
          <p:cNvPr id="3" name="Picture 2" descr="choreography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219200"/>
            <a:ext cx="6858000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Coding DDD Services Distilled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Actions/Behaviors not </a:t>
            </a:r>
            <a:r>
              <a:rPr lang="en-US" i="1" dirty="0" smtClean="0">
                <a:solidFill>
                  <a:schemeClr val="bg1"/>
                </a:solidFill>
              </a:rPr>
              <a:t>clearly</a:t>
            </a:r>
            <a:r>
              <a:rPr lang="en-US" dirty="0" smtClean="0">
                <a:solidFill>
                  <a:schemeClr val="bg1"/>
                </a:solidFill>
              </a:rPr>
              <a:t> belonging to a single Entity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Injected into Entities (?)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Operating Autonomously from Entities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Often Stateless, sometimes </a:t>
            </a:r>
            <a:r>
              <a:rPr lang="en-US" dirty="0" err="1" smtClean="0">
                <a:solidFill>
                  <a:schemeClr val="bg1"/>
                </a:solidFill>
              </a:rPr>
              <a:t>Stateful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with DDD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 having Services just to inject into Entities an anti-pattern?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new Order(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taxservice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double cost =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Order.TotalWithTax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Services coordinate Entity interaction, who 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dirty="0" smtClean="0">
                <a:solidFill>
                  <a:schemeClr val="bg1"/>
                </a:solidFill>
              </a:rPr>
              <a:t>s-up the service?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Having all behavior expressed in Services and none in Entities is a DDD anti-pattern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Or is it?  And why?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Exploring Services in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143000"/>
            <a:ext cx="6400800" cy="48146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Coding DDD Validation Distilled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10668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Validation is often a stand-in for ‘business rules’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CanShipOrder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Distinguish between persistence validation and business action validation</a:t>
            </a:r>
          </a:p>
          <a:p>
            <a:pPr lvl="1"/>
            <a:r>
              <a:rPr lang="en-US" i="1" dirty="0" smtClean="0">
                <a:solidFill>
                  <a:schemeClr val="bg1"/>
                </a:solidFill>
              </a:rPr>
              <a:t>Rarely</a:t>
            </a:r>
            <a:r>
              <a:rPr lang="en-US" dirty="0" smtClean="0">
                <a:solidFill>
                  <a:schemeClr val="bg1"/>
                </a:solidFill>
              </a:rPr>
              <a:t> the same thing!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Entity Validation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Entities can be valid for some cases and also invalid for others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Place an order (if valid customer w/ a valid account)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Ship an Order (if valid account </a:t>
            </a:r>
            <a:r>
              <a:rPr lang="en-US" i="1" dirty="0" smtClean="0">
                <a:solidFill>
                  <a:schemeClr val="bg1"/>
                </a:solidFill>
              </a:rPr>
              <a:t>and</a:t>
            </a:r>
            <a:r>
              <a:rPr lang="en-US" dirty="0" smtClean="0">
                <a:solidFill>
                  <a:schemeClr val="bg1"/>
                </a:solidFill>
              </a:rPr>
              <a:t> under credit limit)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Value Object Validation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Prevent VO from entering an invalid state in the first place!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with DDD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1"/>
            <a:ext cx="10972800" cy="4419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Validation without ‘for what?’ is pointless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IsValid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 //???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Validation Frameworks tend to assume validation is for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persistence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Does NOT mean cannot be repurposed for Domain Validation!</a:t>
            </a:r>
          </a:p>
          <a:p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Where does validation happen if it requires collaboration between multiple Entities?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order.CanShipTo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(customer);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customer.CanShip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(order);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shippingValidator.CanShip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(customer, order)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Anemic Domain Model Anti-Pattern?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Exploring Validation in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Common DDD Coding Anti-Patterns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447800"/>
            <a:ext cx="10972800" cy="5029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DDD Constructs with </a:t>
            </a:r>
            <a:r>
              <a:rPr lang="en-US" sz="3200" dirty="0" smtClean="0">
                <a:solidFill>
                  <a:schemeClr val="bg1"/>
                </a:solidFill>
              </a:rPr>
              <a:t>‘role-suffixes</a:t>
            </a:r>
            <a:r>
              <a:rPr lang="en-US" sz="3200" dirty="0">
                <a:solidFill>
                  <a:schemeClr val="bg1"/>
                </a:solidFill>
              </a:rPr>
              <a:t>’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…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CustomerEntity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AddressValueObject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CustomerRepository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ShippingService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OverdueOrderSpecification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Repository as glorified DAL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repository.Get(</a:t>
            </a: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id)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repository.Save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repository.Delete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repository.Update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Common DDD Anti-Patterns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495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Anemic Domain Model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DTO pattern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Exposed DAOs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Repository ‘leakage’ into the domain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‘Fat’ Service Layer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Separation of Data and Behavior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Technical terms sneak into the Domain Model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Slightly-less-than-ubiquitous-language</a:t>
            </a:r>
          </a:p>
          <a:p>
            <a:endParaRPr lang="en-US" sz="2900" dirty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77" y="4038600"/>
            <a:ext cx="44291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0" y="1752600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 am 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4244" y="3962400"/>
            <a:ext cx="2594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employee…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53076" y="5334002"/>
            <a:ext cx="7214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…but these thoughts are my own!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0" y="2133601"/>
            <a:ext cx="6388621" cy="23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Some Criticisms of 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Jeremy Miller: “Jargon Explosion”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Aggregates, Entities, Value Objects, Bounded Contexts, Anti-Corruption Layers, Oh My!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Singleton, Observer, State, Strategy, Adapter, Bridge, Facade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Rob </a:t>
            </a:r>
            <a:r>
              <a:rPr lang="en-US" dirty="0" err="1" smtClean="0">
                <a:solidFill>
                  <a:schemeClr val="bg1"/>
                </a:solidFill>
              </a:rPr>
              <a:t>Conery</a:t>
            </a:r>
            <a:r>
              <a:rPr lang="en-US" dirty="0" smtClean="0">
                <a:solidFill>
                  <a:schemeClr val="bg1"/>
                </a:solidFill>
              </a:rPr>
              <a:t>: “Bland, Generic Terms”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Singleton, Observer, State, Strategy, Adapter, Bridge, Facade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do DDD?</a:t>
            </a:r>
            <a:endParaRPr lang="en-US" dirty="0"/>
          </a:p>
        </p:txBody>
      </p:sp>
      <p:pic>
        <p:nvPicPr>
          <p:cNvPr id="2050" name="Picture 2" descr="http://savvycomsoftware.com/wp-content/uploads/2013/09/123631397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References</a:t>
            </a:r>
          </a:p>
          <a:p>
            <a:pPr lvl="1"/>
            <a:r>
              <a:rPr lang="en-US" sz="4000" dirty="0" smtClean="0">
                <a:solidFill>
                  <a:schemeClr val="bg1"/>
                </a:solidFill>
              </a:rPr>
              <a:t>Domain Language</a:t>
            </a:r>
          </a:p>
          <a:p>
            <a:pPr marL="457200" lvl="1" indent="0">
              <a:buNone/>
            </a:pPr>
            <a:r>
              <a:rPr lang="en-US" sz="4000" dirty="0" smtClean="0"/>
              <a:t>	http://www.domainlanguage.com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Domain Driven Community</a:t>
            </a:r>
          </a:p>
          <a:p>
            <a:pPr marL="457200" lvl="1" indent="0">
              <a:buNone/>
            </a:pPr>
            <a:r>
              <a:rPr lang="en-US" sz="4000" dirty="0" smtClean="0"/>
              <a:t>	http://www.domaindrivendesign.org </a:t>
            </a:r>
          </a:p>
          <a:p>
            <a:pPr marL="457200" lvl="1" indent="0">
              <a:buNone/>
            </a:pPr>
            <a:r>
              <a:rPr lang="en-US" sz="4000" dirty="0" smtClean="0"/>
              <a:t>	</a:t>
            </a:r>
          </a:p>
          <a:p>
            <a:pPr lvl="8">
              <a:buNone/>
            </a:pPr>
            <a:endParaRPr lang="en-US" sz="4000" dirty="0" smtClean="0">
              <a:solidFill>
                <a:schemeClr val="bg1"/>
              </a:solidFill>
            </a:endParaRPr>
          </a:p>
          <a:p>
            <a:pPr lvl="8">
              <a:buNone/>
            </a:pPr>
            <a:endParaRPr lang="en-US" sz="4000" dirty="0" smtClean="0">
              <a:solidFill>
                <a:schemeClr val="bg1"/>
              </a:solidFill>
            </a:endParaRPr>
          </a:p>
          <a:p>
            <a:pPr lvl="8">
              <a:buNone/>
            </a:pPr>
            <a:endParaRPr lang="en-US" sz="4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1"/>
            <a:ext cx="3779667" cy="4976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6248400" y="5943600"/>
            <a:ext cx="4383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http://bit.ly/evans-ddd-book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 about DDD Since the Book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3583" y="2971800"/>
            <a:ext cx="5944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http://bit.ly/evans-ddd-since-the-book</a:t>
            </a:r>
          </a:p>
        </p:txBody>
      </p:sp>
    </p:spTree>
    <p:extLst>
      <p:ext uri="{BB962C8B-B14F-4D97-AF65-F5344CB8AC3E}">
        <p14:creationId xmlns:p14="http://schemas.microsoft.com/office/powerpoint/2010/main" val="37619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5393</TotalTime>
  <Words>1563</Words>
  <Application>Microsoft Office PowerPoint</Application>
  <PresentationFormat>Widescreen</PresentationFormat>
  <Paragraphs>336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Courier New</vt:lpstr>
      <vt:lpstr>Wingdings</vt:lpstr>
      <vt:lpstr>Office Theme</vt:lpstr>
      <vt:lpstr>Domain-Driven Design</vt:lpstr>
      <vt:lpstr>PowerPoint Presentation</vt:lpstr>
      <vt:lpstr>PowerPoint Presentation</vt:lpstr>
      <vt:lpstr>PowerPoint Presentation</vt:lpstr>
      <vt:lpstr>Who am I?</vt:lpstr>
      <vt:lpstr>Steve Bohlen</vt:lpstr>
      <vt:lpstr>PowerPoint Presentation</vt:lpstr>
      <vt:lpstr>PowerPoint Presentation</vt:lpstr>
      <vt:lpstr>What I’ve Learned about DDD Since the Book</vt:lpstr>
      <vt:lpstr>PowerPoint Presentation</vt:lpstr>
      <vt:lpstr>PowerPoint Presentation</vt:lpstr>
      <vt:lpstr>PowerPoint Presentation</vt:lpstr>
      <vt:lpstr>PowerPoint Presentation</vt:lpstr>
      <vt:lpstr>Agenda</vt:lpstr>
      <vt:lpstr>Introducing Domain-Driven Design</vt:lpstr>
      <vt:lpstr>The Role of Patterns in Software</vt:lpstr>
      <vt:lpstr>Software Pattern Language Hierarchy</vt:lpstr>
      <vt:lpstr>Observations</vt:lpstr>
      <vt:lpstr>PowerPoint Presentation</vt:lpstr>
      <vt:lpstr>PowerPoint Presentation</vt:lpstr>
      <vt:lpstr>Language Matters</vt:lpstr>
      <vt:lpstr>PowerPoint Presentation</vt:lpstr>
      <vt:lpstr>PowerPoint Presentation</vt:lpstr>
      <vt:lpstr>Three hardest problems in Software Engineering</vt:lpstr>
      <vt:lpstr>Ubiquitous Language</vt:lpstr>
      <vt:lpstr>PowerPoint Presentation</vt:lpstr>
      <vt:lpstr>Ubiquitous Language</vt:lpstr>
      <vt:lpstr>Organizing Strategies</vt:lpstr>
      <vt:lpstr>Organizing Strategies</vt:lpstr>
      <vt:lpstr>Aggregates</vt:lpstr>
      <vt:lpstr>Bounded Contexts</vt:lpstr>
      <vt:lpstr>Bounded Contexts</vt:lpstr>
      <vt:lpstr>Crossing Bounded Contexts</vt:lpstr>
      <vt:lpstr>Bounded Contexts</vt:lpstr>
      <vt:lpstr>Context Matters: The ‘Pudding’ Problem</vt:lpstr>
      <vt:lpstr>Context Maps</vt:lpstr>
      <vt:lpstr>Context Maps</vt:lpstr>
      <vt:lpstr>The Big Ball of Mud Pattern</vt:lpstr>
      <vt:lpstr>Anti-Corruption Layers</vt:lpstr>
      <vt:lpstr>Organizing Strategies</vt:lpstr>
      <vt:lpstr>Breathe!</vt:lpstr>
      <vt:lpstr>Domain-Driven Design</vt:lpstr>
      <vt:lpstr>Domain Model Building Blocks</vt:lpstr>
      <vt:lpstr>Exploring Domain Model Building Blocks</vt:lpstr>
      <vt:lpstr>Entities</vt:lpstr>
      <vt:lpstr>Coding DDD Entities Distilled</vt:lpstr>
      <vt:lpstr>Challenges with DDD Entities</vt:lpstr>
      <vt:lpstr>Exploring Entities in Code</vt:lpstr>
      <vt:lpstr>Value Objects</vt:lpstr>
      <vt:lpstr>Anti-Pattern: Primitive Obsession</vt:lpstr>
      <vt:lpstr>Understanding Entities and Value Objects</vt:lpstr>
      <vt:lpstr>Coding DDD Value Objects Distilled</vt:lpstr>
      <vt:lpstr>Challenges with DDD Value Objects</vt:lpstr>
      <vt:lpstr>Exploring Value Objects in Code</vt:lpstr>
      <vt:lpstr>Repositories</vt:lpstr>
      <vt:lpstr>Coding DDD Repositories Distilled</vt:lpstr>
      <vt:lpstr>Who’s ‘Repository Pattern’ do we mean?</vt:lpstr>
      <vt:lpstr>Challenges with DDD Repositories</vt:lpstr>
      <vt:lpstr>Exploring Repositories in Code</vt:lpstr>
      <vt:lpstr>Services</vt:lpstr>
      <vt:lpstr>Coding DDD Services Distilled</vt:lpstr>
      <vt:lpstr>Challenges with DDD Services</vt:lpstr>
      <vt:lpstr>Exploring Services in Code</vt:lpstr>
      <vt:lpstr>Validation</vt:lpstr>
      <vt:lpstr>Coding DDD Validation Distilled</vt:lpstr>
      <vt:lpstr>Challenges with DDD Validation</vt:lpstr>
      <vt:lpstr>Exploring Validation in Code</vt:lpstr>
      <vt:lpstr>Common DDD Coding Anti-Patterns</vt:lpstr>
      <vt:lpstr>Common DDD Anti-Patterns</vt:lpstr>
      <vt:lpstr>Some Criticisms of DDD</vt:lpstr>
      <vt:lpstr>Should I do DDD?</vt:lpstr>
      <vt:lpstr>Discussion</vt:lpstr>
    </vt:vector>
  </TitlesOfParts>
  <Company>Microdesk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Steve Bohlen</cp:lastModifiedBy>
  <cp:revision>303</cp:revision>
  <dcterms:created xsi:type="dcterms:W3CDTF">2008-09-22T00:48:41Z</dcterms:created>
  <dcterms:modified xsi:type="dcterms:W3CDTF">2015-06-26T14:35:39Z</dcterms:modified>
</cp:coreProperties>
</file>